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83" r:id="rId2"/>
    <p:sldId id="284" r:id="rId3"/>
    <p:sldId id="256" r:id="rId4"/>
    <p:sldId id="257" r:id="rId5"/>
    <p:sldId id="262" r:id="rId6"/>
    <p:sldId id="258" r:id="rId7"/>
    <p:sldId id="261" r:id="rId8"/>
    <p:sldId id="264" r:id="rId9"/>
    <p:sldId id="265" r:id="rId10"/>
    <p:sldId id="266" r:id="rId11"/>
    <p:sldId id="267" r:id="rId12"/>
    <p:sldId id="260" r:id="rId13"/>
    <p:sldId id="298" r:id="rId14"/>
    <p:sldId id="300" r:id="rId15"/>
    <p:sldId id="302" r:id="rId16"/>
    <p:sldId id="303" r:id="rId17"/>
    <p:sldId id="268" r:id="rId18"/>
    <p:sldId id="270" r:id="rId19"/>
    <p:sldId id="271" r:id="rId20"/>
    <p:sldId id="272" r:id="rId21"/>
    <p:sldId id="273" r:id="rId22"/>
    <p:sldId id="274" r:id="rId23"/>
    <p:sldId id="285" r:id="rId24"/>
    <p:sldId id="286" r:id="rId25"/>
    <p:sldId id="287" r:id="rId26"/>
    <p:sldId id="279" r:id="rId27"/>
    <p:sldId id="290" r:id="rId28"/>
    <p:sldId id="296" r:id="rId29"/>
    <p:sldId id="301" r:id="rId30"/>
    <p:sldId id="304" r:id="rId31"/>
    <p:sldId id="305" r:id="rId32"/>
    <p:sldId id="291" r:id="rId33"/>
    <p:sldId id="282" r:id="rId34"/>
    <p:sldId id="292" r:id="rId35"/>
    <p:sldId id="299" r:id="rId36"/>
    <p:sldId id="297" r:id="rId3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79" autoAdjust="0"/>
    <p:restoredTop sz="67128" autoAdjust="0"/>
  </p:normalViewPr>
  <p:slideViewPr>
    <p:cSldViewPr>
      <p:cViewPr varScale="1">
        <p:scale>
          <a:sx n="76" d="100"/>
          <a:sy n="76" d="100"/>
        </p:scale>
        <p:origin x="-34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106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0EAF49-9892-4B9C-8FC5-177E5EDED5E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12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495F89-1C89-4FAD-A1D0-9D01A41D06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625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3ADA2C-B0BB-424E-BF46-D50879CCBF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537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2209800"/>
            <a:ext cx="35433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10100" y="2209800"/>
            <a:ext cx="35433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7000DA-252B-46C6-B4F0-B0C51EDE97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295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90A60F-17A1-4D4D-9009-EB775CC8320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591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7CA0C6-67B8-48F9-938F-00D556777A3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015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05A719-3065-4F92-B4BD-03D472F172A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535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B47DC8-B116-443C-9623-8655C14747E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127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2BBDDF-1752-4A98-97B9-E5CE4627D7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528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46390E-DD90-4DC8-AB8A-3DE89A0A6B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278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343650" y="457200"/>
            <a:ext cx="180975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457200"/>
            <a:ext cx="527685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55E813-6F4D-401D-A828-D9F837C38C3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344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457200"/>
            <a:ext cx="4038600" cy="1600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209800"/>
            <a:ext cx="7239000" cy="3733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019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0198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019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5C33E96-DE5B-4454-82BD-378D1F1DEAA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0000CC"/>
          </a:solidFill>
          <a:latin typeface="Impact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0000CC"/>
          </a:solidFill>
          <a:latin typeface="Impact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0000CC"/>
          </a:solidFill>
          <a:latin typeface="Impact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0000CC"/>
          </a:solidFill>
          <a:latin typeface="Impact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0000CC"/>
          </a:solidFill>
          <a:latin typeface="Impact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0000CC"/>
          </a:solidFill>
          <a:latin typeface="Impact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0000CC"/>
          </a:solidFill>
          <a:latin typeface="Impact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0000CC"/>
          </a:solidFill>
          <a:latin typeface="Impact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000066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00066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000066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57200"/>
            <a:ext cx="4176464" cy="1243608"/>
          </a:xfrm>
        </p:spPr>
        <p:txBody>
          <a:bodyPr/>
          <a:lstStyle/>
          <a:p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Отгадай слово</a:t>
            </a: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132856"/>
            <a:ext cx="7920880" cy="3810744"/>
          </a:xfrm>
        </p:spPr>
        <p:txBody>
          <a:bodyPr/>
          <a:lstStyle/>
          <a:p>
            <a:pPr marL="0" indent="0">
              <a:buNone/>
            </a:pPr>
            <a:r>
              <a:rPr lang="ru-RU" sz="3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10∙</a:t>
            </a:r>
            <a:r>
              <a:rPr lang="en-US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2=</a:t>
            </a: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3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180 ∙ 2</a:t>
            </a: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        </a:t>
            </a:r>
            <a:r>
              <a:rPr lang="ru-RU" sz="3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24</a:t>
            </a:r>
            <a:r>
              <a:rPr lang="en-US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:2=</a:t>
            </a:r>
            <a:endParaRPr lang="ru-RU" sz="3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Й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5-7=</a:t>
            </a: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3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 </a:t>
            </a: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44+56=</a:t>
            </a:r>
            <a:r>
              <a:rPr lang="en-US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3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16∙1=</a:t>
            </a:r>
            <a:endParaRPr lang="en-US" sz="3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36</a:t>
            </a:r>
            <a:r>
              <a:rPr lang="ru-RU" sz="3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6=</a:t>
            </a: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3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    </a:t>
            </a: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111∙0=      </a:t>
            </a:r>
            <a:r>
              <a:rPr lang="ru-RU" sz="3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З  </a:t>
            </a: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875-235=</a:t>
            </a:r>
            <a:endParaRPr lang="en-US" sz="3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44:11=      </a:t>
            </a:r>
            <a:r>
              <a:rPr lang="ru-RU" sz="3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Ы </a:t>
            </a: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200+68=</a:t>
            </a:r>
            <a:endParaRPr lang="ru-RU" sz="3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63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2728480"/>
              </p:ext>
            </p:extLst>
          </p:nvPr>
        </p:nvGraphicFramePr>
        <p:xfrm>
          <a:off x="1259632" y="2420888"/>
          <a:ext cx="6241048" cy="1208904"/>
        </p:xfrm>
        <a:graphic>
          <a:graphicData uri="http://schemas.openxmlformats.org/drawingml/2006/table">
            <a:tbl>
              <a:tblPr firstRow="1" firstCol="1" bandRow="1"/>
              <a:tblGrid>
                <a:gridCol w="519707"/>
                <a:gridCol w="519707"/>
                <a:gridCol w="519707"/>
                <a:gridCol w="519707"/>
                <a:gridCol w="519707"/>
                <a:gridCol w="520359"/>
                <a:gridCol w="520359"/>
                <a:gridCol w="520359"/>
                <a:gridCol w="520359"/>
                <a:gridCol w="520359"/>
                <a:gridCol w="520359"/>
                <a:gridCol w="520359"/>
              </a:tblGrid>
              <a:tr h="6480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6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0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0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6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268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5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395472"/>
              </p:ext>
            </p:extLst>
          </p:nvPr>
        </p:nvGraphicFramePr>
        <p:xfrm>
          <a:off x="2699792" y="4293096"/>
          <a:ext cx="3579495" cy="1152128"/>
        </p:xfrm>
        <a:graphic>
          <a:graphicData uri="http://schemas.openxmlformats.org/drawingml/2006/table">
            <a:tbl>
              <a:tblPr firstRow="1" firstCol="1" bandRow="1"/>
              <a:tblGrid>
                <a:gridCol w="518795"/>
                <a:gridCol w="450215"/>
                <a:gridCol w="539750"/>
                <a:gridCol w="435456"/>
                <a:gridCol w="555144"/>
                <a:gridCol w="539750"/>
                <a:gridCol w="540385"/>
              </a:tblGrid>
              <a:tr h="5760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4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4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6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119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52737"/>
            <a:ext cx="7772400" cy="1944215"/>
          </a:xfrm>
        </p:spPr>
        <p:txBody>
          <a:bodyPr/>
          <a:lstStyle/>
          <a:p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Решение задач по теме</a:t>
            </a:r>
            <a:r>
              <a:rPr lang="en-US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«Комиссионный магазин»</a:t>
            </a:r>
            <a:endParaRPr lang="ru-RU" sz="4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852936"/>
            <a:ext cx="6991695" cy="33123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394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en-US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5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читься решать задачи по теме </a:t>
            </a:r>
            <a:r>
              <a:rPr lang="ru-RU" sz="4800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«Комиссионный магазин»</a:t>
            </a: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687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Комиссионный магазин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10100" y="1844824"/>
            <a:ext cx="3543300" cy="4098776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Многие не знают, что и поныне существуют магазины комиссионных товаров. Более того, они не только никуда не исчезли, но и широко развиваются и процветают. </a:t>
            </a: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Магазины  комиссионных товаров 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- хороший способ сэкономить семейный бюджет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60848"/>
            <a:ext cx="3600400" cy="38884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1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Комиссионный магазин -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то магазин, который покупает вещи у населения и торгует уценёнными товарами.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204864"/>
            <a:ext cx="3840427" cy="3744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7747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Комиссионный магазин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В комиссионном магазине       можно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приобрести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хоть и бывшие в употреблении, но и ещё пребывающие в хорошем состоянии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вещи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сдать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свои и получить за это хоть небольшую, но всё же плату. </a:t>
            </a:r>
            <a:endParaRPr lang="ru-RU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276872"/>
            <a:ext cx="3572339" cy="36724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87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Комиссионный магазин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Особой популярностью пользуются сейчас комиссионки, занимающиеся реализацией детских вещей.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736" y="2204864"/>
            <a:ext cx="3600400" cy="37141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399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Комиссионный магазин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10100" y="1700808"/>
            <a:ext cx="3543300" cy="4242792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комиссионном магазине  можно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найти не только одежду в отличном состоянии, но и совсем новую, но уже по гораздо более низкой цене, чем в магазине. 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Здесь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 можно приобрести не только одежду и обувь, но и игрушки, коляски, ходунки,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прыгунки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и все остальное, что нужно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ребёнку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60848"/>
            <a:ext cx="3528392" cy="38164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716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Комиссионный магазин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10100" y="1916832"/>
            <a:ext cx="3543300" cy="4026768"/>
          </a:xfrm>
        </p:spPr>
        <p:txBody>
          <a:bodyPr/>
          <a:lstStyle/>
          <a:p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Есть магазины комиссионных товаров, специализирующиеся на бытовой технике, мебели, в некоторых можно приобрести даже посуду. Конечно и мебель, и техника здесь не будет современной, но зато все в рабочем состоянии и порой пригодится, если не хватает денежных средств или, к примеру, для дачи.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12" y="2204864"/>
            <a:ext cx="3628380" cy="39690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570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Комиссионный магазин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204864"/>
            <a:ext cx="3543300" cy="3733800"/>
          </a:xfrm>
        </p:spPr>
        <p:txBody>
          <a:bodyPr/>
          <a:lstStyle/>
          <a:p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Иногда в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комиссионных магазинах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можно найти редкие, чуть ли не антикварные вещи, которые также могут служить своеобразным украшением дома. </a:t>
            </a:r>
          </a:p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04864"/>
            <a:ext cx="3744416" cy="36351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771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Виды товаров  комиссионных магазинов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Одежда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Мебель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Бытовая техника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Автомобили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Компьютеры, телефоны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04864"/>
            <a:ext cx="3672408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619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Решение задач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132856"/>
            <a:ext cx="3766691" cy="38810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914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692697"/>
            <a:ext cx="4392488" cy="864096"/>
          </a:xfrm>
        </p:spPr>
        <p:txBody>
          <a:bodyPr/>
          <a:lstStyle/>
          <a:p>
            <a:r>
              <a:rPr lang="ru-RU" sz="3200" dirty="0" smtClean="0">
                <a:solidFill>
                  <a:srgbClr val="C00000"/>
                </a:solidFill>
              </a:rPr>
              <a:t>Задача 1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556792"/>
            <a:ext cx="7416824" cy="4464496"/>
          </a:xfrm>
        </p:spPr>
        <p:txBody>
          <a:bodyPr/>
          <a:lstStyle/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SimSun-ExtB" pitchFamily="49" charset="-122"/>
                <a:cs typeface="Times New Roman" pitchFamily="18" charset="0"/>
              </a:rPr>
              <a:t>Артем имеет 20 000 рублей. Он решил в комиссионном магазине приобрести мебель для комнаты. В таблице даны цены на определенные виды мебели. Что может купить Артем, чтоб ему хватило денег?</a:t>
            </a:r>
          </a:p>
          <a:p>
            <a:pPr marL="457200" indent="-457200" algn="l">
              <a:buAutoNum type="arabicPeriod"/>
            </a:pPr>
            <a:endParaRPr lang="ru-RU" sz="2400" dirty="0">
              <a:solidFill>
                <a:schemeClr val="tx1"/>
              </a:solidFill>
              <a:latin typeface="Times New Roman" pitchFamily="18" charset="0"/>
              <a:ea typeface="SimSun-ExtB" pitchFamily="49" charset="-122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0956186"/>
              </p:ext>
            </p:extLst>
          </p:nvPr>
        </p:nvGraphicFramePr>
        <p:xfrm>
          <a:off x="2627784" y="2708920"/>
          <a:ext cx="5184576" cy="34606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2520280"/>
                <a:gridCol w="1512168"/>
              </a:tblGrid>
              <a:tr h="50405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Вид  мебели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Цена, руб.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Шкаф 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5 400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7232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Диван 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7 900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Кресло 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2 500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Комод 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3 300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Стол 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1 200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Стул 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500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Тумба</a:t>
                      </a:r>
                      <a:r>
                        <a:rPr lang="ru-RU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под телевизор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1 500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9521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Полка для книг 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900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67675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692697"/>
            <a:ext cx="4392488" cy="864096"/>
          </a:xfrm>
        </p:spPr>
        <p:txBody>
          <a:bodyPr/>
          <a:lstStyle/>
          <a:p>
            <a:r>
              <a:rPr lang="ru-RU" sz="3200" dirty="0" smtClean="0">
                <a:solidFill>
                  <a:srgbClr val="C00000"/>
                </a:solidFill>
              </a:rPr>
              <a:t>Задача 2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556792"/>
            <a:ext cx="7416824" cy="4464496"/>
          </a:xfrm>
        </p:spPr>
        <p:txBody>
          <a:bodyPr/>
          <a:lstStyle/>
          <a:p>
            <a:pPr algn="l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ea typeface="SimSun-ExtB" pitchFamily="49" charset="-122"/>
                <a:cs typeface="Times New Roman" pitchFamily="18" charset="0"/>
              </a:rPr>
              <a:t>Вера купила путевку в санаторий и решила обновить свой гардероб. Что может купить Вера, имея в наличии 7 000 рублей?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ea typeface="SimSun-ExtB" pitchFamily="49" charset="-122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0936458"/>
              </p:ext>
            </p:extLst>
          </p:nvPr>
        </p:nvGraphicFramePr>
        <p:xfrm>
          <a:off x="2843808" y="2564904"/>
          <a:ext cx="4968552" cy="3456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/>
                <a:gridCol w="2520280"/>
                <a:gridCol w="1512168"/>
              </a:tblGrid>
              <a:tr h="49982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Одежда, обувь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Цена, руб.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Футболка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400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7232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Шорты</a:t>
                      </a:r>
                      <a:r>
                        <a:rPr lang="ru-RU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500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Спортивный</a:t>
                      </a:r>
                      <a:r>
                        <a:rPr lang="ru-RU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костюм</a:t>
                      </a:r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2 100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Платье</a:t>
                      </a:r>
                      <a:r>
                        <a:rPr lang="ru-RU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300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Кроссовки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1 500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Босоножки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2 000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Сумочка</a:t>
                      </a:r>
                      <a:r>
                        <a:rPr lang="ru-RU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1 700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9521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Шарфик</a:t>
                      </a:r>
                      <a:r>
                        <a:rPr lang="ru-RU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300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6819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692697"/>
            <a:ext cx="4392488" cy="864096"/>
          </a:xfrm>
        </p:spPr>
        <p:txBody>
          <a:bodyPr/>
          <a:lstStyle/>
          <a:p>
            <a:r>
              <a:rPr lang="ru-RU" sz="3200" dirty="0" smtClean="0">
                <a:solidFill>
                  <a:srgbClr val="C00000"/>
                </a:solidFill>
              </a:rPr>
              <a:t>Задача 3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556792"/>
            <a:ext cx="7416824" cy="4464496"/>
          </a:xfrm>
        </p:spPr>
        <p:txBody>
          <a:bodyPr/>
          <a:lstStyle/>
          <a:p>
            <a:pPr algn="l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ea typeface="SimSun-ExtB" pitchFamily="49" charset="-122"/>
                <a:cs typeface="Times New Roman" pitchFamily="18" charset="0"/>
              </a:rPr>
              <a:t>Петя решил открыть салон по продаже мебели. Для этого он решил купить недорого оргтехнику. У него имеется 32 000 рублей. Хватит ли ему денег на покупку оргтехники и сопутствующих товаров?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ea typeface="SimSun-ExtB" pitchFamily="49" charset="-122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669661"/>
              </p:ext>
            </p:extLst>
          </p:nvPr>
        </p:nvGraphicFramePr>
        <p:xfrm>
          <a:off x="3131840" y="3068960"/>
          <a:ext cx="4680520" cy="3168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838"/>
                <a:gridCol w="2374176"/>
                <a:gridCol w="1424506"/>
              </a:tblGrid>
              <a:tr h="3960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Одежда, обувь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Цена, руб.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6044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Компьютер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r>
                        <a:rPr lang="ru-RU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500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6044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Сканер</a:t>
                      </a:r>
                      <a:r>
                        <a:rPr lang="ru-RU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1</a:t>
                      </a:r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6044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Ксерокс</a:t>
                      </a:r>
                      <a:r>
                        <a:rPr lang="ru-RU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2 300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6044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Принтер</a:t>
                      </a:r>
                      <a:r>
                        <a:rPr lang="ru-RU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9</a:t>
                      </a:r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6044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Компьютерный</a:t>
                      </a:r>
                      <a:r>
                        <a:rPr lang="ru-RU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стол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4</a:t>
                      </a:r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6044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Сетевой</a:t>
                      </a:r>
                      <a:r>
                        <a:rPr lang="ru-RU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фильтр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6044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Бумага</a:t>
                      </a:r>
                      <a:r>
                        <a:rPr lang="ru-RU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для принтера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280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74357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Комиссионный магазин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Доход магазина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– это не цена продажи товара, как в обычных магазинах, а </a:t>
            </a:r>
            <a:r>
              <a:rPr lang="ru-RU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сумма 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комиссии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прописанная в договоре с  гражданином, который принес на продажу  в комиссионный магазин уже ненужную ему вещь.</a:t>
            </a:r>
          </a:p>
          <a:p>
            <a:endParaRPr lang="ru-RU" sz="18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204864"/>
            <a:ext cx="3528392" cy="39169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630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Правила сдачи вещей в комиссионный магазин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Выгодно сдавать ненужные вещи в </a:t>
            </a:r>
            <a:r>
              <a:rPr lang="ru-RU" sz="1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магазин комиссионных товаров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Цены  согласовываются с приемщиком и составляются на договорной основе. Конечно, если цена слишком завышена, могут посоветовать снизить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её 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 уровня цен на аналогичный товар в этом магазине. В противном случае, вещь может долго не покупаться.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636" y="2132856"/>
            <a:ext cx="3676355" cy="38884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985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Комиссионный магазин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Уценка товаров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это изменение (уменьшение) стоимости товара.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258043"/>
            <a:ext cx="3744416" cy="37318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442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Правила сдачи</a:t>
            </a:r>
            <a:endParaRPr lang="ru-RU" sz="4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товар не продается в течение длительного времени, он может подешеветь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два раза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первоначально назначенной стоимости.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204864"/>
            <a:ext cx="3672408" cy="36753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597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Правила сдачи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Магазин 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устанавливает и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свои </a:t>
            </a:r>
            <a:r>
              <a:rPr lang="ru-RU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проценты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которые получает от продажи. Как правило, это от 10 до 30 процентов от суммы, за которую был продан товар. 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132856"/>
            <a:ext cx="3528392" cy="38164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711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Правила сдачи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себе иметь паспорт или документ, удостоверяющий личность.</a:t>
            </a:r>
          </a:p>
          <a:p>
            <a:r>
              <a:rPr lang="ru-RU" sz="2000" b="1" dirty="0">
                <a:solidFill>
                  <a:schemeClr val="tx2"/>
                </a:solidFill>
                <a:latin typeface="Times New Roman"/>
                <a:ea typeface="Calibri"/>
              </a:rPr>
              <a:t>При </a:t>
            </a:r>
            <a:r>
              <a:rPr lang="ru-RU" sz="2000" b="1" dirty="0" smtClean="0">
                <a:solidFill>
                  <a:schemeClr val="tx2"/>
                </a:solidFill>
                <a:latin typeface="Times New Roman"/>
                <a:ea typeface="Calibri"/>
              </a:rPr>
              <a:t>приёмке </a:t>
            </a:r>
            <a:r>
              <a:rPr lang="ru-RU" sz="2000" b="1" dirty="0">
                <a:solidFill>
                  <a:schemeClr val="tx2"/>
                </a:solidFill>
                <a:latin typeface="Times New Roman"/>
                <a:ea typeface="Calibri"/>
              </a:rPr>
              <a:t>товара обязательно оформляется договор. Он составляется в двух экземплярах, один из которых выдается на руки сдающему вещи. </a:t>
            </a:r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204864"/>
            <a:ext cx="3456384" cy="40233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4283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Правила сдачи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В </a:t>
            </a:r>
            <a:r>
              <a:rPr lang="ru-RU" sz="20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договоре указывается, какую сумму получает человек, сдавший товар, а также стоимость этой вещи с учетом комиссионного сбора, т.е. цена, за которую он будет продаваться в магазине. 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188" y="2204864"/>
            <a:ext cx="3565804" cy="38164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798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Правила сдачи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>
              <a:lnSpc>
                <a:spcPct val="115000"/>
              </a:lnSpc>
              <a:spcAft>
                <a:spcPts val="600"/>
              </a:spcAft>
            </a:pPr>
            <a:r>
              <a:rPr lang="ru-RU" sz="20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Также в договоре должны быть указаны сроки и порядок проведения уценок, порядок выдачи денег и другие сведения. Если в магазине потеряют или испортят вещь, то ее стоимость обязаны возместить.</a:t>
            </a:r>
            <a:endParaRPr lang="ru-RU" sz="20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368" y="2209800"/>
            <a:ext cx="3377364" cy="3733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0702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Правила сдачи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ru-RU" sz="18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Вещь должна иметь товарный вид (чистая, без повреждений).</a:t>
            </a:r>
            <a:endParaRPr lang="ru-RU" sz="18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Цена</a:t>
            </a:r>
            <a:r>
              <a:rPr lang="ru-RU" sz="18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, по которой вы хотели бы продать свой товар, не должна превышать 50% от реальной рыночной цены такого же нового товара.</a:t>
            </a:r>
            <a:endParaRPr lang="ru-RU" sz="18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512" y="2209800"/>
            <a:ext cx="3519076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135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Будьте внимательны!!!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случае если вещь не продалась: при ее возврате, вам придется заплатить комиссионному магазину 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5%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первоначальной стоимости товара, за хранение. 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04864"/>
            <a:ext cx="3744416" cy="37560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436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Правила сдачи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Выплата </a:t>
            </a:r>
            <a:r>
              <a:rPr lang="ru-RU" sz="20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денег за проданный товар производится при предъявлении паспорта и копии соглашения.</a:t>
            </a:r>
            <a:endParaRPr lang="ru-RU" sz="20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182" y="2270026"/>
            <a:ext cx="3672408" cy="36724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118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548680"/>
            <a:ext cx="4038600" cy="864096"/>
          </a:xfrm>
        </p:spPr>
        <p:txBody>
          <a:bodyPr/>
          <a:lstStyle/>
          <a:p>
            <a:pPr marL="342900" lvl="0" indent="-342900">
              <a:spcBef>
                <a:spcPct val="20000"/>
              </a:spcBef>
            </a:pP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Решение задач</a:t>
            </a:r>
            <a:r>
              <a:rPr lang="ru-RU" sz="3200" dirty="0">
                <a:solidFill>
                  <a:srgbClr val="000066"/>
                </a:solidFill>
                <a:ea typeface="+mn-ea"/>
                <a:cs typeface="+mn-cs"/>
              </a:rPr>
              <a:t/>
            </a:r>
            <a:br>
              <a:rPr lang="ru-RU" sz="3200" dirty="0">
                <a:solidFill>
                  <a:srgbClr val="000066"/>
                </a:solidFill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700808"/>
            <a:ext cx="3804320" cy="42363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777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476673"/>
            <a:ext cx="4032448" cy="1008112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Задача 1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1700808"/>
            <a:ext cx="7272808" cy="3816424"/>
          </a:xfrm>
        </p:spPr>
        <p:txBody>
          <a:bodyPr/>
          <a:lstStyle/>
          <a:p>
            <a:pPr algn="just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Артем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купил горный велосипед стоимостью 15000 рублей в магазине «Спорттовары». Через некоторое время он решил его продать через комиссионный магазин. На какую максимальную сумму денег магазин  оценит его велосипед ? Сколько денег получит Артем, если его велосипед купили? Какую сумму денег получит магазин? Сколько денег он должен заплатить магазину за хранение в случае ,если велосипед не продали за определенный период?</a:t>
            </a:r>
          </a:p>
        </p:txBody>
      </p:sp>
    </p:spTree>
    <p:extLst>
      <p:ext uri="{BB962C8B-B14F-4D97-AF65-F5344CB8AC3E}">
        <p14:creationId xmlns:p14="http://schemas.microsoft.com/office/powerpoint/2010/main" val="4154690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476673"/>
            <a:ext cx="4032448" cy="1008112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Задача 2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1700808"/>
            <a:ext cx="7272808" cy="3816424"/>
          </a:xfrm>
        </p:spPr>
        <p:txBody>
          <a:bodyPr/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Вера купила шубу за 62 000 рублей. Через несколько лет она решила ее продать через комиссионный магазин. На какую максимальную сумму магазин оценит ее шубу? Какую сумму денег она получит , если  шубу купят? Сколько денег получит магазин в случае продажи шубы? Сколько денег Вера заплатит магазину за хранение, если шубу не продадут?</a:t>
            </a:r>
          </a:p>
        </p:txBody>
      </p:sp>
    </p:spTree>
    <p:extLst>
      <p:ext uri="{BB962C8B-B14F-4D97-AF65-F5344CB8AC3E}">
        <p14:creationId xmlns:p14="http://schemas.microsoft.com/office/powerpoint/2010/main" val="8450399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476673"/>
            <a:ext cx="4032448" cy="1008112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Задача </a:t>
            </a:r>
            <a:r>
              <a:rPr lang="ru-RU" dirty="0" smtClean="0">
                <a:solidFill>
                  <a:srgbClr val="C00000"/>
                </a:solidFill>
              </a:rPr>
              <a:t>3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1700808"/>
            <a:ext cx="7272808" cy="3816424"/>
          </a:xfrm>
        </p:spPr>
        <p:txBody>
          <a:bodyPr/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Петя решил продать ноутбук стоимостью 27 000 рублей через комиссионный магазин. На какую максимальную сумму денег магазин оценит ноутбук? Сколько денег получит Петя в случае продажи ноутбука? Сколько денег достанется магазину в случае его продажи? Сколько денег заплатит он магазину за хранение ноутбука, если его не продадут?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0059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Верны ли утверждения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/>
                <a:ea typeface="Calibri"/>
              </a:rPr>
              <a:t>1</a:t>
            </a:r>
            <a:r>
              <a:rPr lang="ru-RU" sz="2800" b="1" dirty="0" smtClean="0">
                <a:solidFill>
                  <a:schemeClr val="tx1"/>
                </a:solidFill>
                <a:latin typeface="Times New Roman"/>
                <a:ea typeface="Calibri"/>
              </a:rPr>
              <a:t>. Вещь </a:t>
            </a:r>
            <a:r>
              <a:rPr lang="ru-RU" sz="2800" b="1" dirty="0">
                <a:solidFill>
                  <a:schemeClr val="tx1"/>
                </a:solidFill>
                <a:latin typeface="Times New Roman"/>
                <a:ea typeface="Calibri"/>
              </a:rPr>
              <a:t>должна иметь товарный </a:t>
            </a:r>
            <a:r>
              <a:rPr lang="ru-RU" sz="2800" b="1" dirty="0" smtClean="0">
                <a:solidFill>
                  <a:schemeClr val="tx1"/>
                </a:solidFill>
                <a:latin typeface="Times New Roman"/>
                <a:ea typeface="Calibri"/>
              </a:rPr>
              <a:t>вид.</a:t>
            </a:r>
          </a:p>
          <a:p>
            <a:pPr marL="0" indent="0">
              <a:lnSpc>
                <a:spcPct val="115000"/>
              </a:lnSpc>
              <a:spcAft>
                <a:spcPts val="600"/>
              </a:spcAft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/>
              </a:rPr>
              <a:t> </a:t>
            </a:r>
            <a:r>
              <a:rPr lang="ru-RU" sz="28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2. Ничего страшного, если есть небольшие повреждения, ведь вещь-то поношенная, и об этом все знают.</a:t>
            </a:r>
            <a:endParaRPr lang="ru-RU" sz="28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600"/>
              </a:spcAft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3. Зачем стирать вещь перед сдачей, вдруг ее не продадут.</a:t>
            </a:r>
            <a:endParaRPr lang="ru-RU" sz="28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600"/>
              </a:spcAft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4. Вещь должна быть чистой. </a:t>
            </a:r>
            <a:endParaRPr lang="ru-RU" sz="28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381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60648"/>
            <a:ext cx="4038600" cy="1656184"/>
          </a:xfrm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Верны ли утверждения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988840"/>
            <a:ext cx="7239000" cy="4026768"/>
          </a:xfrm>
        </p:spPr>
        <p:txBody>
          <a:bodyPr/>
          <a:lstStyle/>
          <a:p>
            <a:pPr marL="0" indent="0">
              <a:lnSpc>
                <a:spcPct val="115000"/>
              </a:lnSpc>
              <a:spcAft>
                <a:spcPts val="600"/>
              </a:spcAft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5. Договор между магазином и мной составляется в одном экземпляре, который выдается мне на руки.</a:t>
            </a:r>
            <a:endParaRPr lang="ru-RU" sz="28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600"/>
              </a:spcAft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6. Договор между магазином и мной составляется в двух экземплярах, один из которых выдается мне на руки. </a:t>
            </a:r>
            <a:endParaRPr lang="ru-RU" sz="28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600"/>
              </a:spcAft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7. Я получаю деньги сразу после приема моей вещи магазином</a:t>
            </a:r>
            <a:r>
              <a:rPr lang="ru-RU" sz="28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.</a:t>
            </a:r>
            <a:endParaRPr lang="ru-RU" sz="28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9163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Верны ли утверждения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15000"/>
              </a:lnSpc>
              <a:spcAft>
                <a:spcPts val="600"/>
              </a:spcAft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8</a:t>
            </a:r>
            <a:r>
              <a:rPr lang="ru-RU" sz="28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. Я получаю деньги после продажи магазином моей вещи. </a:t>
            </a:r>
            <a:endParaRPr lang="ru-RU" sz="28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600"/>
              </a:spcAft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9. Магазин обязан мне сообщить о продаже моей вещи. </a:t>
            </a:r>
            <a:endParaRPr lang="ru-RU" sz="28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600"/>
              </a:spcAft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10. Я сам должен следить за </a:t>
            </a:r>
            <a:r>
              <a:rPr lang="ru-RU" sz="28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продажей.</a:t>
            </a:r>
            <a:endParaRPr lang="ru-RU" sz="28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5214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2204864"/>
            <a:ext cx="7239000" cy="373380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                                    6.   +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                                   7.    -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                                   8.   +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                                    9.   +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                                   10   </a:t>
            </a:r>
            <a:r>
              <a:rPr lang="ru-RU" dirty="0" smtClean="0"/>
              <a:t>-</a:t>
            </a:r>
          </a:p>
          <a:p>
            <a:pPr marL="0" indent="0">
              <a:buNone/>
            </a:pPr>
            <a:endParaRPr lang="ru-RU" dirty="0" smtClean="0"/>
          </a:p>
          <a:p>
            <a:pPr marL="514350" indent="-514350">
              <a:buAutoNum type="arabicPeriod" startAt="2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617774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что ты можешь себя похвалить?</a:t>
            </a:r>
          </a:p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тебе удалось на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занятии?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Над чем еще нужно поработать?</a:t>
            </a:r>
          </a:p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чего необходимы знания, полученные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данной теме?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414263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остые шаблоны (60)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Impact"/>
        <a:ea typeface=""/>
        <a:cs typeface=""/>
      </a:majorFont>
      <a:minorFont>
        <a:latin typeface="Impac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простые шаблоны (60)</Template>
  <TotalTime>899</TotalTime>
  <Words>1024</Words>
  <Application>Microsoft Office PowerPoint</Application>
  <PresentationFormat>Экран (4:3)</PresentationFormat>
  <Paragraphs>207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простые шаблоны (60)</vt:lpstr>
      <vt:lpstr>Отгадай слово</vt:lpstr>
      <vt:lpstr>Проверь себя</vt:lpstr>
      <vt:lpstr>Решение задач по теме: «Комиссионный магазин»</vt:lpstr>
      <vt:lpstr>Цель:</vt:lpstr>
      <vt:lpstr>Комиссионный магазин</vt:lpstr>
      <vt:lpstr>Комиссионный магазин -</vt:lpstr>
      <vt:lpstr>Комиссионный магазин</vt:lpstr>
      <vt:lpstr>Комиссионный магазин</vt:lpstr>
      <vt:lpstr>Комиссионный магазин</vt:lpstr>
      <vt:lpstr>Комиссионный магазин</vt:lpstr>
      <vt:lpstr>Комиссионный магазин</vt:lpstr>
      <vt:lpstr>Виды товаров  комиссионных магазинов</vt:lpstr>
      <vt:lpstr>Решение задач</vt:lpstr>
      <vt:lpstr>Задача 1</vt:lpstr>
      <vt:lpstr>Задача 2</vt:lpstr>
      <vt:lpstr>Задача 3</vt:lpstr>
      <vt:lpstr>Комиссионный магазин</vt:lpstr>
      <vt:lpstr>Правила сдачи вещей в комиссионный магазин </vt:lpstr>
      <vt:lpstr>Комиссионный магазин</vt:lpstr>
      <vt:lpstr>Правила сдачи</vt:lpstr>
      <vt:lpstr>Правила сдачи</vt:lpstr>
      <vt:lpstr>Правила сдачи</vt:lpstr>
      <vt:lpstr>Правила сдачи</vt:lpstr>
      <vt:lpstr>Правила сдачи</vt:lpstr>
      <vt:lpstr>Правила сдачи</vt:lpstr>
      <vt:lpstr>Будьте внимательны!!!</vt:lpstr>
      <vt:lpstr>Правила сдачи</vt:lpstr>
      <vt:lpstr>Решение задач </vt:lpstr>
      <vt:lpstr>Задача 1</vt:lpstr>
      <vt:lpstr>Задача 2</vt:lpstr>
      <vt:lpstr>Задача 3</vt:lpstr>
      <vt:lpstr>Верны ли утверждения</vt:lpstr>
      <vt:lpstr>Верны ли утверждения</vt:lpstr>
      <vt:lpstr>Верны ли утверждения</vt:lpstr>
      <vt:lpstr>Проверь себя</vt:lpstr>
      <vt:lpstr>Презентация PowerPoint</vt:lpstr>
    </vt:vector>
  </TitlesOfParts>
  <Company>ГБОУ АО "Северодвинская СКОШИ"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КОМИССИОННЫЙ МАГАЗИН</dc:title>
  <dc:creator>Kab113</dc:creator>
  <cp:keywords>exciting online presentation communicate impactful exchange information broadcast collaborate on-screen projector white</cp:keywords>
  <dc:description>Use this template to create HR related presentations.</dc:description>
  <cp:lastModifiedBy>Пользователь Windows</cp:lastModifiedBy>
  <cp:revision>55</cp:revision>
  <dcterms:created xsi:type="dcterms:W3CDTF">2017-02-03T10:25:45Z</dcterms:created>
  <dcterms:modified xsi:type="dcterms:W3CDTF">2018-03-27T17:23:51Z</dcterms:modified>
  <cp:category>Human Resources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">
    <vt:lpwstr>Electronic Personnel Folder</vt:lpwstr>
  </property>
  <property fmtid="{D5CDD505-2E9C-101B-9397-08002B2CF9AE}" pid="3" name="Style">
    <vt:lpwstr>S</vt:lpwstr>
  </property>
  <property fmtid="{D5CDD505-2E9C-101B-9397-08002B2CF9AE}" pid="4" name="Folder">
    <vt:lpwstr>Human Resources</vt:lpwstr>
  </property>
  <property fmtid="{D5CDD505-2E9C-101B-9397-08002B2CF9AE}" pid="5" name="Attribution">
    <vt:lpwstr>Copyright © 2003 KMT Software, Inc.</vt:lpwstr>
  </property>
</Properties>
</file>